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  <p:sldMasterId id="2147483660" r:id="rId3"/>
  </p:sldMasterIdLst>
  <p:notesMasterIdLst>
    <p:notesMasterId r:id="rId64"/>
  </p:notesMasterIdLst>
  <p:sldIdLst>
    <p:sldId id="256" r:id="rId4"/>
    <p:sldId id="308" r:id="rId5"/>
    <p:sldId id="257" r:id="rId6"/>
    <p:sldId id="258" r:id="rId7"/>
    <p:sldId id="309" r:id="rId8"/>
    <p:sldId id="259" r:id="rId9"/>
    <p:sldId id="260" r:id="rId10"/>
    <p:sldId id="261" r:id="rId11"/>
    <p:sldId id="262" r:id="rId12"/>
    <p:sldId id="263" r:id="rId13"/>
    <p:sldId id="264" r:id="rId14"/>
    <p:sldId id="310" r:id="rId15"/>
    <p:sldId id="265" r:id="rId16"/>
    <p:sldId id="266" r:id="rId17"/>
    <p:sldId id="268" r:id="rId18"/>
    <p:sldId id="267" r:id="rId19"/>
    <p:sldId id="269" r:id="rId20"/>
    <p:sldId id="315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  <p:sldId id="280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11" r:id="rId58"/>
    <p:sldId id="306" r:id="rId59"/>
    <p:sldId id="313" r:id="rId60"/>
    <p:sldId id="314" r:id="rId61"/>
    <p:sldId id="312" r:id="rId62"/>
    <p:sldId id="307" r:id="rId63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ll Schroed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/>
    <p:restoredTop sz="84414"/>
  </p:normalViewPr>
  <p:slideViewPr>
    <p:cSldViewPr snapToGrid="0">
      <p:cViewPr varScale="1">
        <p:scale>
          <a:sx n="93" d="100"/>
          <a:sy n="93" d="100"/>
        </p:scale>
        <p:origin x="235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notesMaster" Target="notesMasters/notes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4-11T17:35:35.226" idx="1">
    <p:pos x="6000" y="0"/>
    <p:text>replace this graphic?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019550" y="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019550" y="9721850"/>
            <a:ext cx="3078163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Obligatory #</a:t>
            </a:r>
            <a:r>
              <a:rPr lang="en-US" dirty="0" err="1" smtClean="0"/>
              <a:t>sadjoey</a:t>
            </a:r>
            <a:endParaRPr dirty="0"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91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Typical </a:t>
            </a:r>
            <a:r>
              <a:rPr lang="en-US" dirty="0"/>
              <a:t>credentials: NTLM hash, Kerberos tickets, plaintext passwords</a:t>
            </a:r>
            <a:endParaRPr dirty="0"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4019550" y="9721850"/>
            <a:ext cx="3078300" cy="511200"/>
          </a:xfrm>
          <a:prstGeom prst="rect">
            <a:avLst/>
          </a:prstGeom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There’s nothing </a:t>
            </a:r>
            <a:r>
              <a:rPr lang="en-US" dirty="0"/>
              <a:t>you can’t do in </a:t>
            </a:r>
            <a:r>
              <a:rPr lang="en-US" dirty="0" smtClean="0"/>
              <a:t>PowerShell!</a:t>
            </a:r>
            <a:endParaRPr dirty="0"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 </a:t>
            </a:r>
            <a:r>
              <a:rPr lang="en-US" dirty="0" smtClean="0"/>
              <a:t>a complete listing</a:t>
            </a:r>
            <a:endParaRPr dirty="0"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Base64 encode the DLL, replace in Invoke-</a:t>
            </a:r>
            <a:r>
              <a:rPr lang="en-US" dirty="0" err="1" smtClean="0"/>
              <a:t>Mimikatz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PowerShell build </a:t>
            </a:r>
            <a:r>
              <a:rPr lang="en-US" dirty="0"/>
              <a:t>vs. standard -&gt; returns a pointer to string instead of </a:t>
            </a:r>
            <a:r>
              <a:rPr lang="en-US" dirty="0" err="1"/>
              <a:t>stdout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so you can get a </a:t>
            </a:r>
            <a:r>
              <a:rPr lang="en-US" dirty="0" err="1"/>
              <a:t>System.String</a:t>
            </a:r>
            <a:r>
              <a:rPr lang="en-US" dirty="0"/>
              <a:t> </a:t>
            </a:r>
            <a:r>
              <a:rPr lang="en-US" dirty="0" smtClean="0"/>
              <a:t>instance</a:t>
            </a:r>
            <a:endParaRPr dirty="0"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e.g. MsSQLSvc/SQL.domain.com</a:t>
            </a:r>
            <a:endParaRPr/>
          </a:p>
        </p:txBody>
      </p:sp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4019550" y="9721850"/>
            <a:ext cx="3078300" cy="511200"/>
          </a:xfrm>
          <a:prstGeom prst="rect">
            <a:avLst/>
          </a:prstGeom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Level 3 -&gt; </a:t>
            </a:r>
            <a:r>
              <a:rPr lang="en-US" dirty="0" smtClean="0"/>
              <a:t>“warning”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Auto-logging -&gt; warning </a:t>
            </a:r>
            <a:r>
              <a:rPr lang="en-US" dirty="0" smtClean="0"/>
              <a:t>level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GPO </a:t>
            </a:r>
            <a:r>
              <a:rPr lang="en-US" dirty="0"/>
              <a:t>enabled script-block logging is “Verbose” level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4019550" y="9721850"/>
            <a:ext cx="3078300" cy="511200"/>
          </a:xfrm>
          <a:prstGeom prst="rect">
            <a:avLst/>
          </a:prstGeom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“Why do this/chicken and the egg</a:t>
            </a:r>
            <a:r>
              <a:rPr lang="en-US" dirty="0" smtClean="0"/>
              <a:t>” -&gt; Empire process injection!</a:t>
            </a:r>
            <a:endParaRPr dirty="0"/>
          </a:p>
        </p:txBody>
      </p:sp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 == native image</a:t>
            </a: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4019550" y="9721850"/>
            <a:ext cx="3078300" cy="511200"/>
          </a:xfrm>
          <a:prstGeom prst="rect">
            <a:avLst/>
          </a:prstGeom>
        </p:spPr>
        <p:txBody>
          <a:bodyPr spcFirstLastPara="1" wrap="square" lIns="96475" tIns="48225" rIns="96475" bIns="482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8621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We’re OK dropping signed Microsoft binaries in </a:t>
            </a:r>
            <a:r>
              <a:rPr lang="en-US" dirty="0" smtClean="0"/>
              <a:t>ops!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Identify </a:t>
            </a:r>
            <a:r>
              <a:rPr lang="en-US" dirty="0" err="1"/>
              <a:t>runscripthelper</a:t>
            </a:r>
            <a:r>
              <a:rPr lang="en-US" dirty="0"/>
              <a:t> w/ a script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in </a:t>
            </a:r>
            <a:r>
              <a:rPr lang="en-US" dirty="0" err="1"/>
              <a:t>DNSpy</a:t>
            </a:r>
            <a:r>
              <a:rPr lang="en-US" dirty="0"/>
              <a:t>, looking in main, </a:t>
            </a:r>
            <a:r>
              <a:rPr lang="en-US" dirty="0" err="1"/>
              <a:t>processcheck</a:t>
            </a:r>
            <a:r>
              <a:rPr lang="en-US" dirty="0"/>
              <a:t> script -&gt; PS related?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see PowerShell, PS code added, Invoke() is called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we influence the PS code that’s executed?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Yes - click on </a:t>
            </a:r>
            <a:r>
              <a:rPr lang="en-US" dirty="0" err="1"/>
              <a:t>param</a:t>
            </a:r>
            <a:r>
              <a:rPr lang="en-US" dirty="0"/>
              <a:t> (</a:t>
            </a:r>
            <a:r>
              <a:rPr lang="en-US" dirty="0" err="1"/>
              <a:t>scriptPath</a:t>
            </a:r>
            <a:r>
              <a:rPr lang="en-US" dirty="0"/>
              <a:t>, shows references)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calls </a:t>
            </a:r>
            <a:r>
              <a:rPr lang="en-US" dirty="0" err="1"/>
              <a:t>ProcessSurfaceScript</a:t>
            </a:r>
            <a:r>
              <a:rPr lang="en-US" dirty="0"/>
              <a:t> -&gt; right click/analyze, trace </a:t>
            </a:r>
            <a:r>
              <a:rPr lang="en-US" dirty="0" err="1"/>
              <a:t>params</a:t>
            </a:r>
            <a:r>
              <a:rPr lang="en-US" dirty="0"/>
              <a:t> up -&gt; from </a:t>
            </a:r>
            <a:r>
              <a:rPr lang="en-US" dirty="0" err="1"/>
              <a:t>arg</a:t>
            </a:r>
            <a:r>
              <a:rPr lang="en-US" dirty="0"/>
              <a:t>[1]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Defenses -&gt; not a proper PowerShell host so no </a:t>
            </a:r>
            <a:r>
              <a:rPr lang="en-US" dirty="0" err="1"/>
              <a:t>eventID</a:t>
            </a:r>
            <a:r>
              <a:rPr lang="en-US" dirty="0"/>
              <a:t> 400, but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still subject to </a:t>
            </a:r>
            <a:r>
              <a:rPr lang="en-US" dirty="0" err="1"/>
              <a:t>scriptblock</a:t>
            </a:r>
            <a:r>
              <a:rPr lang="en-US" dirty="0"/>
              <a:t> auto-logging and standard </a:t>
            </a:r>
            <a:r>
              <a:rPr lang="en-US" dirty="0" err="1"/>
              <a:t>scriptblock</a:t>
            </a:r>
            <a:r>
              <a:rPr lang="en-US" dirty="0"/>
              <a:t> logging, and AMSI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Event ID 400 (“Engine state is changed from None to Available”), upon the start of any local or remote PowerShell activity.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269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433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7460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1183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200" cy="46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>
  <p:cSld name="Two Rows">
    <p:bg>
      <p:bgPr>
        <a:solidFill>
          <a:srgbClr val="405E9B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251520" y="4149080"/>
            <a:ext cx="8640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ole Code">
  <p:cSld name="Console Co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Intro">
  <p:cSld name="Demo Intr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  <a:defRPr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63" cy="216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rgbClr val="1717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17175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werShell Code">
  <p:cSld name="PowerShell Co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4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sole Standard">
  <p:cSld name="Console Standard">
    <p:bg>
      <p:bgPr>
        <a:solidFill>
          <a:srgbClr val="7030A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ischentitel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11560" y="2498973"/>
            <a:ext cx="7772400" cy="1362000"/>
          </a:xfrm>
          <a:prstGeom prst="rect">
            <a:avLst/>
          </a:prstGeom>
          <a:solidFill>
            <a:srgbClr val="99A9C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35294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3568" y="4509120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esentation Start">
  <p:cSld name="Presentation Start">
    <p:bg>
      <p:bgPr>
        <a:solidFill>
          <a:srgbClr val="011F5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83568" y="1412776"/>
            <a:ext cx="7772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74440" y="6093296"/>
            <a:ext cx="4617600" cy="5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  <a:defRPr sz="2000" b="0" i="1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84213" y="2781300"/>
            <a:ext cx="77724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–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–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»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2400" y="5949280"/>
            <a:ext cx="784893" cy="68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">
  <p:cSld name="Dem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11560" y="2498973"/>
            <a:ext cx="7772400" cy="136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dist="101600" dir="2700000" sx="103000" sy="103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3568" y="4509120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Quattrocento Sans"/>
              <a:buNone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  <a:defRPr sz="14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251520" y="1844824"/>
            <a:ext cx="4248600" cy="4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644008" y="1844824"/>
            <a:ext cx="4248600" cy="44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3.xml"/><Relationship Id="rId9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4408" y="6078162"/>
            <a:ext cx="784893" cy="684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</p:sldLayoutIdLst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/>
          <p:nvPr/>
        </p:nvSpPr>
        <p:spPr>
          <a:xfrm>
            <a:off x="0" y="600075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2362200" y="381000"/>
            <a:ext cx="563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533400" y="76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1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20663" y="1268760"/>
            <a:ext cx="8694600" cy="4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–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•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–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Char char="»"/>
              <a:defRPr sz="20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2362200" y="381000"/>
            <a:ext cx="5638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244408" y="6078162"/>
            <a:ext cx="784893" cy="6849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dsecurity.org/?page_id=1821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exploit-monday.com/2015/11/investigating-subversive-powershell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mJ0y/2018" TargetMode="External"/><Relationship Id="rId4" Type="http://schemas.openxmlformats.org/officeDocument/2006/relationships/hyperlink" Target="https://github.com/psconfeu/2018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55576" y="2925032"/>
            <a:ext cx="7704856" cy="2088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971600" y="5589240"/>
            <a:ext cx="7772400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4355976" y="1922037"/>
            <a:ext cx="64387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755576" y="2290280"/>
            <a:ext cx="77049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Power of the </a:t>
            </a:r>
            <a:r>
              <a:rPr lang="en-US" sz="36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Dark</a:t>
            </a: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Side: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Offensive PowerShell Workshop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755576" y="625408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Will Schroeder and Jared Atkinson</a:t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4211960" y="1885245"/>
            <a:ext cx="643878" cy="3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09838" y="3656125"/>
            <a:ext cx="2524324" cy="24192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75" y="597525"/>
            <a:ext cx="5912449" cy="59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t="2362"/>
          <a:stretch/>
        </p:blipFill>
        <p:spPr>
          <a:xfrm>
            <a:off x="246425" y="606475"/>
            <a:ext cx="7817325" cy="59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09" y="404125"/>
            <a:ext cx="84582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0" y="0"/>
            <a:ext cx="9144000" cy="65409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755576" y="2925032"/>
            <a:ext cx="77049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Shape 129"/>
          <p:cNvSpPr txBox="1"/>
          <p:nvPr/>
        </p:nvSpPr>
        <p:spPr>
          <a:xfrm>
            <a:off x="971600" y="558924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4355976" y="1922037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755575" y="3128477"/>
            <a:ext cx="7704900" cy="11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Token Manipulation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9" name="Shape 139"/>
          <p:cNvSpPr txBox="1"/>
          <p:nvPr/>
        </p:nvSpPr>
        <p:spPr>
          <a:xfrm>
            <a:off x="647651" y="483948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</a:t>
            </a:r>
            <a:r>
              <a:rPr lang="en-US" sz="2400" b="1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Get-System </a:t>
            </a:r>
            <a:r>
              <a:rPr lang="en-US" sz="240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 </a:t>
            </a:r>
            <a:r>
              <a:rPr lang="en-US" sz="24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Get-</a:t>
            </a:r>
            <a:r>
              <a:rPr lang="en-US" sz="2400" b="1" dirty="0" err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AccessToken</a:t>
            </a:r>
            <a:endParaRPr b="1" dirty="0"/>
          </a:p>
        </p:txBody>
      </p:sp>
      <p:sp>
        <p:nvSpPr>
          <p:cNvPr id="140" name="Shape 140"/>
          <p:cNvSpPr txBox="1"/>
          <p:nvPr/>
        </p:nvSpPr>
        <p:spPr>
          <a:xfrm>
            <a:off x="4211960" y="1885245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Windows creates a logon session upon successful authentication</a:t>
            </a:r>
            <a:endParaRPr dirty="0"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User credentials (if any) are stored in </a:t>
            </a:r>
            <a:r>
              <a:rPr lang="en-US" dirty="0" err="1"/>
              <a:t>lsass.exe</a:t>
            </a:r>
            <a:endParaRPr dirty="0"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Credentials may be used later for Single Sign On</a:t>
            </a:r>
            <a:endParaRPr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Access </a:t>
            </a:r>
            <a:r>
              <a:rPr lang="en-US" dirty="0" smtClean="0"/>
              <a:t>tokens </a:t>
            </a:r>
            <a:r>
              <a:rPr lang="en-US" dirty="0"/>
              <a:t>define the security context of a process/thread</a:t>
            </a:r>
            <a:endParaRPr dirty="0"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When a process/thread wants to act in a user context it uses a token</a:t>
            </a:r>
            <a:endParaRPr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Tokens are tied to logon sessions and determine how the cred is used</a:t>
            </a:r>
            <a:endParaRPr dirty="0"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Credential → Logon Session → Access Token→ Thread/Process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Authentication Overview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1) </a:t>
            </a:r>
            <a:r>
              <a:rPr lang="en-US" b="1" dirty="0"/>
              <a:t>Primary</a:t>
            </a:r>
            <a:r>
              <a:rPr lang="en-US" dirty="0"/>
              <a:t> - a process token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OS uses token’s credentials to authenticate remotely.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2) </a:t>
            </a:r>
            <a:r>
              <a:rPr lang="en-US" b="1" dirty="0"/>
              <a:t>Impersonation</a:t>
            </a:r>
            <a:r>
              <a:rPr lang="en-US" dirty="0"/>
              <a:t> - a thread token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Threads use </a:t>
            </a:r>
            <a:r>
              <a:rPr lang="en-US" dirty="0" smtClean="0"/>
              <a:t>impersonation </a:t>
            </a:r>
            <a:r>
              <a:rPr lang="en-US" dirty="0"/>
              <a:t>tokens to impersonate other security contexts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OS </a:t>
            </a:r>
            <a:r>
              <a:rPr lang="en-US" i="1" dirty="0"/>
              <a:t>might</a:t>
            </a:r>
            <a:r>
              <a:rPr lang="en-US" dirty="0"/>
              <a:t> use token’s credentials to authenticate remotely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Impersonation tokens have impersonations </a:t>
            </a:r>
            <a:r>
              <a:rPr lang="en-US" i="1" dirty="0"/>
              <a:t>levels</a:t>
            </a:r>
            <a:r>
              <a:rPr lang="en-US" dirty="0"/>
              <a:t>, but we won’t worry about that here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Impersonation tokens can be “stolen” (cloned) from other processes!</a:t>
            </a:r>
            <a:endParaRPr dirty="0"/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Token Types &amp; Impersonation Levels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Windows Authentication Overview</a:t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180611" y="1644452"/>
            <a:ext cx="2659200" cy="2036400"/>
          </a:xfrm>
          <a:prstGeom prst="roundRect">
            <a:avLst>
              <a:gd name="adj" fmla="val 0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Logon Session</a:t>
            </a:r>
            <a:r>
              <a:rPr lang="en-US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LogonId: 3142081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LogonType: 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Auth: NTLM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Credentials: hunter2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931789" y="1652711"/>
            <a:ext cx="4827201" cy="4204200"/>
          </a:xfrm>
          <a:prstGeom prst="roundRect">
            <a:avLst>
              <a:gd name="adj" fmla="val 0"/>
            </a:avLst>
          </a:prstGeom>
          <a:solidFill>
            <a:srgbClr val="C9DAF8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Process</a:t>
            </a:r>
            <a:endParaRPr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ProcessId</a:t>
            </a:r>
            <a:r>
              <a:rPr lang="en-US" dirty="0"/>
              <a:t>: 8028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LogonId</a:t>
            </a:r>
            <a:r>
              <a:rPr lang="en-US" dirty="0"/>
              <a:t>: 3142081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ProcessName</a:t>
            </a:r>
            <a:r>
              <a:rPr lang="en-US" dirty="0"/>
              <a:t>: </a:t>
            </a:r>
            <a:r>
              <a:rPr lang="en-US" dirty="0" err="1"/>
              <a:t>cmd.exe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Shape 156"/>
          <p:cNvSpPr/>
          <p:nvPr/>
        </p:nvSpPr>
        <p:spPr>
          <a:xfrm>
            <a:off x="6345389" y="1767887"/>
            <a:ext cx="2160300" cy="1623900"/>
          </a:xfrm>
          <a:prstGeom prst="roundRect">
            <a:avLst>
              <a:gd name="adj" fmla="val 0"/>
            </a:avLst>
          </a:prstGeom>
          <a:solidFill>
            <a:srgbClr val="C9DAF8"/>
          </a:solidFill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Thread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ThreadId: 6245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LogonId: 3142081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7" name="Shape 157"/>
          <p:cNvSpPr/>
          <p:nvPr/>
        </p:nvSpPr>
        <p:spPr>
          <a:xfrm>
            <a:off x="180611" y="3812354"/>
            <a:ext cx="2659200" cy="2036400"/>
          </a:xfrm>
          <a:prstGeom prst="roundRect">
            <a:avLst>
              <a:gd name="adj" fmla="val 0"/>
            </a:avLst>
          </a:prstGeom>
          <a:solidFill>
            <a:srgbClr val="FFF2CC"/>
          </a:solidFill>
          <a:ln w="190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Logon Session</a:t>
            </a:r>
            <a:r>
              <a:rPr lang="en-US"/>
              <a:t>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LogonId: 501918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LogonType: 9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Auth: Kerberos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Credentials: nojumpininthesewer!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4015631" y="3812399"/>
            <a:ext cx="2084100" cy="1623900"/>
          </a:xfrm>
          <a:prstGeom prst="roundRect">
            <a:avLst>
              <a:gd name="adj" fmla="val 0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Thread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ThreadId: 1257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LogonId: 501918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9" name="Shape 159"/>
          <p:cNvSpPr/>
          <p:nvPr/>
        </p:nvSpPr>
        <p:spPr>
          <a:xfrm>
            <a:off x="6345389" y="3812399"/>
            <a:ext cx="2160300" cy="1623900"/>
          </a:xfrm>
          <a:prstGeom prst="roundRect">
            <a:avLst>
              <a:gd name="adj" fmla="val 0"/>
            </a:avLst>
          </a:prstGeom>
          <a:solidFill>
            <a:srgbClr val="C9DAF8"/>
          </a:solidFill>
          <a:ln w="190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Thread</a:t>
            </a:r>
            <a:endParaRPr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ThreadId: 3201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LogonId: 3142081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60" name="Shape 160"/>
          <p:cNvCxnSpPr>
            <a:stCxn id="154" idx="3"/>
            <a:endCxn id="155" idx="1"/>
          </p:cNvCxnSpPr>
          <p:nvPr/>
        </p:nvCxnSpPr>
        <p:spPr>
          <a:xfrm>
            <a:off x="2839811" y="2662652"/>
            <a:ext cx="1091978" cy="10921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Shape 161"/>
          <p:cNvCxnSpPr>
            <a:stCxn id="157" idx="3"/>
            <a:endCxn id="158" idx="1"/>
          </p:cNvCxnSpPr>
          <p:nvPr/>
        </p:nvCxnSpPr>
        <p:spPr>
          <a:xfrm flipV="1">
            <a:off x="2839811" y="4624349"/>
            <a:ext cx="1175820" cy="2062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One common attacker technique: elevate to a SYSTEM context for specific post-ex actions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Method 1:</a:t>
            </a:r>
            <a:endParaRPr b="1"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Enable </a:t>
            </a:r>
            <a:r>
              <a:rPr lang="en-US" dirty="0" err="1"/>
              <a:t>SeDebugPrivilege</a:t>
            </a:r>
            <a:r>
              <a:rPr lang="en-US" dirty="0"/>
              <a:t>, open a handle to a SYSTEM process </a:t>
            </a:r>
            <a:r>
              <a:rPr lang="en-US" dirty="0" smtClean="0"/>
              <a:t>with </a:t>
            </a:r>
            <a:r>
              <a:rPr lang="en-US" dirty="0" err="1"/>
              <a:t>OpenProcessToken</a:t>
            </a:r>
            <a:r>
              <a:rPr lang="en-US" dirty="0"/>
              <a:t>(), duplication the token with </a:t>
            </a:r>
            <a:r>
              <a:rPr lang="en-US" dirty="0" err="1"/>
              <a:t>DuplicateToken</a:t>
            </a:r>
            <a:r>
              <a:rPr lang="en-US" dirty="0"/>
              <a:t>(), and set the token to your process with </a:t>
            </a:r>
            <a:r>
              <a:rPr lang="en-US" dirty="0" err="1"/>
              <a:t>SetThreadToken</a:t>
            </a:r>
            <a:r>
              <a:rPr lang="en-US" dirty="0"/>
              <a:t>()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Method 2:</a:t>
            </a:r>
            <a:endParaRPr b="1"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Create a named pipe, create a service that uses </a:t>
            </a:r>
            <a:r>
              <a:rPr lang="en-US" dirty="0" err="1"/>
              <a:t>cmd.exe</a:t>
            </a:r>
            <a:r>
              <a:rPr lang="en-US" dirty="0"/>
              <a:t> to echo text to the named pipe, use </a:t>
            </a:r>
            <a:r>
              <a:rPr lang="en-US" dirty="0" err="1"/>
              <a:t>ImpersonateNamedPipeClient</a:t>
            </a:r>
            <a:r>
              <a:rPr lang="en-US" dirty="0"/>
              <a:t>() to impersonate SYSTEM</a:t>
            </a:r>
            <a:endParaRPr dirty="0"/>
          </a:p>
        </p:txBody>
      </p:sp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Get-System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1218"/>
            <a:ext cx="9144000" cy="516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 b="1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 b="1"/>
              <a:t>Get-System</a:t>
            </a:r>
            <a:r>
              <a:rPr lang="en-US" sz="1850"/>
              <a:t> under the hood</a:t>
            </a:r>
            <a:endParaRPr sz="185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@harmj0y</a:t>
            </a:r>
            <a:r>
              <a:rPr lang="en-US" dirty="0"/>
              <a:t> and </a:t>
            </a:r>
            <a:r>
              <a:rPr lang="en-US" b="1" dirty="0"/>
              <a:t>@</a:t>
            </a:r>
            <a:r>
              <a:rPr lang="en-US" b="1" dirty="0" err="1"/>
              <a:t>jaredcatkinson</a:t>
            </a:r>
            <a:r>
              <a:rPr lang="en-US" dirty="0"/>
              <a:t> on Twitter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Red Team and Hunt at </a:t>
            </a:r>
            <a:r>
              <a:rPr lang="en-US" b="1" dirty="0"/>
              <a:t>@SpecterOps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Microsoft PowerShell/CDM MVPs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will [at] harmj0y.net | </a:t>
            </a:r>
            <a:r>
              <a:rPr lang="en-US" dirty="0" err="1"/>
              <a:t>jared</a:t>
            </a:r>
            <a:r>
              <a:rPr lang="en-US" dirty="0"/>
              <a:t> [at] invoke-</a:t>
            </a:r>
            <a:r>
              <a:rPr lang="en-US" dirty="0" err="1"/>
              <a:t>ir.com</a:t>
            </a:r>
            <a:endParaRPr dirty="0"/>
          </a:p>
          <a:p>
            <a:pPr marL="742950" marR="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about_Authors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Some attack tools do not clean up duplicate/created </a:t>
            </a:r>
            <a:r>
              <a:rPr lang="en-US" dirty="0" smtClean="0"/>
              <a:t>tokens!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Token </a:t>
            </a:r>
            <a:r>
              <a:rPr lang="en-US" dirty="0" smtClean="0"/>
              <a:t>impersonation </a:t>
            </a:r>
            <a:r>
              <a:rPr lang="en-US" dirty="0"/>
              <a:t>applies to a specific thread, so we can compare process token to thread tokens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Looking for weird “anomalies”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We built a tool (</a:t>
            </a:r>
            <a:r>
              <a:rPr lang="en-US" b="1" dirty="0"/>
              <a:t>Get-</a:t>
            </a:r>
            <a:r>
              <a:rPr lang="en-US" b="1" dirty="0" err="1"/>
              <a:t>AccessToken</a:t>
            </a:r>
            <a:r>
              <a:rPr lang="en-US" dirty="0"/>
              <a:t>) that will enumerate current access tokens at a very granular level</a:t>
            </a:r>
            <a:endParaRPr dirty="0"/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Token Impersonation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Enumerate processes/threads (Get-Process)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OpenProcess</a:t>
            </a:r>
            <a:r>
              <a:rPr lang="en-US" b="1" dirty="0"/>
              <a:t>*</a:t>
            </a:r>
            <a:r>
              <a:rPr lang="en-US" dirty="0"/>
              <a:t> - Returns a handle to a process object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OpenProcessToken</a:t>
            </a:r>
            <a:r>
              <a:rPr lang="en-US" b="1" dirty="0"/>
              <a:t>*</a:t>
            </a:r>
            <a:r>
              <a:rPr lang="en-US" dirty="0"/>
              <a:t> - Opens an access token associated with a process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OpenThread</a:t>
            </a:r>
            <a:r>
              <a:rPr lang="en-US" b="1" dirty="0"/>
              <a:t>*</a:t>
            </a:r>
            <a:r>
              <a:rPr lang="en-US" dirty="0"/>
              <a:t> - Returns a handle to a </a:t>
            </a:r>
            <a:r>
              <a:rPr lang="en-US" dirty="0" smtClean="0"/>
              <a:t>thread </a:t>
            </a:r>
            <a:r>
              <a:rPr lang="en-US" dirty="0"/>
              <a:t>object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OpenThreadToken</a:t>
            </a:r>
            <a:r>
              <a:rPr lang="en-US" b="1" dirty="0"/>
              <a:t>*</a:t>
            </a:r>
            <a:r>
              <a:rPr lang="en-US" dirty="0"/>
              <a:t> - Opens an access token associated with a thread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GetTokenInformation</a:t>
            </a:r>
            <a:r>
              <a:rPr lang="en-US" b="1" dirty="0"/>
              <a:t>*</a:t>
            </a:r>
            <a:r>
              <a:rPr lang="en-US" dirty="0"/>
              <a:t> - Retrieves a specified type of information about an access token</a:t>
            </a: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Get-AccessToken</a:t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1146500" y="6080125"/>
            <a:ext cx="54276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 uses </a:t>
            </a:r>
            <a:r>
              <a:rPr lang="en-US" sz="2000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PSReflect</a:t>
            </a:r>
            <a:r>
              <a:rPr lang="en-US" sz="2000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for Win32 API access!</a:t>
            </a:r>
            <a:endParaRPr sz="20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Get-AccessToken vs Get-System</a:t>
            </a:r>
            <a:endParaRPr/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r="11480"/>
          <a:stretch/>
        </p:blipFill>
        <p:spPr>
          <a:xfrm>
            <a:off x="219950" y="2000375"/>
            <a:ext cx="8704099" cy="404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Detection of token impersonation with </a:t>
            </a:r>
            <a:r>
              <a:rPr lang="en-US" sz="1850" b="1"/>
              <a:t>Get-AccessToken</a:t>
            </a:r>
            <a:endParaRPr sz="185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0" y="0"/>
            <a:ext cx="9144000" cy="65409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755576" y="2925032"/>
            <a:ext cx="77049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971600" y="558924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4355976" y="1922037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55576" y="2823680"/>
            <a:ext cx="77049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Mimikatz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755576" y="610168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Defensive Enemy #1 :)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4211960" y="1885245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1375" y="3568025"/>
            <a:ext cx="2381250" cy="238125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The current de facto </a:t>
            </a:r>
            <a:r>
              <a:rPr lang="en-US" dirty="0" err="1"/>
              <a:t>blackhat</a:t>
            </a:r>
            <a:r>
              <a:rPr lang="en-US" dirty="0"/>
              <a:t>/</a:t>
            </a:r>
            <a:r>
              <a:rPr lang="en-US" dirty="0" err="1"/>
              <a:t>whitehat</a:t>
            </a:r>
            <a:r>
              <a:rPr lang="en-US" dirty="0"/>
              <a:t> hacking </a:t>
            </a:r>
            <a:r>
              <a:rPr lang="en-US" dirty="0" smtClean="0"/>
              <a:t>tool</a:t>
            </a:r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Written by Benjamin </a:t>
            </a:r>
            <a:r>
              <a:rPr lang="en-US" dirty="0" err="1" smtClean="0"/>
              <a:t>Delpy</a:t>
            </a:r>
            <a:r>
              <a:rPr lang="en-US" dirty="0" smtClean="0"/>
              <a:t> (@</a:t>
            </a:r>
            <a:r>
              <a:rPr lang="en-US" dirty="0" err="1" smtClean="0"/>
              <a:t>gentilkiwi</a:t>
            </a:r>
            <a:r>
              <a:rPr lang="en-US" dirty="0" smtClean="0"/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Best known for extracting passwords from memory though various credential packages, but WAY more than just that!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The current best overall command breakdown is Sean Metcalf’s “Unofficial Guide to </a:t>
            </a:r>
            <a:r>
              <a:rPr lang="en-US" dirty="0" err="1"/>
              <a:t>Mimikatz</a:t>
            </a:r>
            <a:r>
              <a:rPr lang="en-US" dirty="0"/>
              <a:t> &amp; Command Reference” (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https://adsecurity.org/?page_id=1821</a:t>
            </a:r>
            <a:r>
              <a:rPr lang="en-US" dirty="0"/>
              <a:t>)</a:t>
            </a:r>
            <a:endParaRPr dirty="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Weaponized independently (</a:t>
            </a:r>
            <a:r>
              <a:rPr lang="en-US" dirty="0" err="1"/>
              <a:t>mimikatz.exe</a:t>
            </a:r>
            <a:r>
              <a:rPr lang="en-US" dirty="0"/>
              <a:t>), integrated into most open-source remote access tools, and packaged into Invoke-</a:t>
            </a:r>
            <a:r>
              <a:rPr lang="en-US" dirty="0" err="1"/>
              <a:t>Mimikatz</a:t>
            </a:r>
            <a:r>
              <a:rPr lang="en-US" dirty="0"/>
              <a:t> !</a:t>
            </a:r>
            <a:endParaRPr dirty="0"/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Mimikatz Background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lsadump</a:t>
            </a:r>
            <a:r>
              <a:rPr lang="en-US" b="1" dirty="0"/>
              <a:t> - </a:t>
            </a:r>
            <a:r>
              <a:rPr lang="en-US" dirty="0"/>
              <a:t>interact w/ local security authority (LSA)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</a:t>
            </a:r>
            <a:r>
              <a:rPr lang="en-US" dirty="0" err="1"/>
              <a:t>lsa</a:t>
            </a:r>
            <a:r>
              <a:rPr lang="en-US" dirty="0"/>
              <a:t> - extracts AD passwords (on a DC)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</a:t>
            </a:r>
            <a:r>
              <a:rPr lang="en-US" dirty="0" err="1"/>
              <a:t>sam</a:t>
            </a:r>
            <a:r>
              <a:rPr lang="en-US" dirty="0"/>
              <a:t> - extracts passwords stored in SAM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::secrets - extracts LSA secrets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sekurlsa</a:t>
            </a:r>
            <a:r>
              <a:rPr lang="en-US" dirty="0"/>
              <a:t> - interacts w/ LSASS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</a:t>
            </a:r>
            <a:r>
              <a:rPr lang="en-US" dirty="0" err="1"/>
              <a:t>wdigest</a:t>
            </a:r>
            <a:r>
              <a:rPr lang="en-US" dirty="0"/>
              <a:t> - plaintext in-memory creds, fixed as of KB2871997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</a:t>
            </a:r>
            <a:r>
              <a:rPr lang="en-US" dirty="0" err="1"/>
              <a:t>tspkg</a:t>
            </a:r>
            <a:r>
              <a:rPr lang="en-US" dirty="0"/>
              <a:t> - terminal services credentials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</a:t>
            </a:r>
            <a:r>
              <a:rPr lang="en-US" dirty="0" err="1"/>
              <a:t>logonpasswords</a:t>
            </a:r>
            <a:r>
              <a:rPr lang="en-US" dirty="0"/>
              <a:t> - pull creds from all available providers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...lots more!</a:t>
            </a: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Mimikatz Modules (part 1)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token</a:t>
            </a:r>
            <a:r>
              <a:rPr lang="en-US" dirty="0"/>
              <a:t> - interact with user tokens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::list - list all available tokens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::elevate - impersonate specific tokens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kerberos</a:t>
            </a:r>
            <a:r>
              <a:rPr lang="en-US" dirty="0"/>
              <a:t> - interface with the Kerberos API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::list - list currently registered tickets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::golden - ticket forgery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privilege</a:t>
            </a:r>
            <a:r>
              <a:rPr lang="en-US" dirty="0"/>
              <a:t> - enable various user rights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::debug - most common, needed for more “interesting” options</a:t>
            </a:r>
            <a:endParaRPr dirty="0"/>
          </a:p>
        </p:txBody>
      </p:sp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Mimikatz Modules (part 2)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Written by Joe Bialek while on the Microsoft Office 365 red team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Can load Mimikatz completely in memory through a customized PE loader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The Mimikatz Visual Studio project has an Invoke-Mimikatz build target:</a:t>
            </a: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Invoke-Mimikatz</a:t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875" y="4612000"/>
            <a:ext cx="7248351" cy="20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251525" y="1916825"/>
            <a:ext cx="87975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A client proves who they are to a domain controller using their password/hash and receives a ticket-granting-ticket (TGT) in return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This TGT has signed info that proves the user’s identity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To access a given service in a domain the client requests a service ticket (TGS) from the DC by presenting the TGT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The ending TGS is presented to the target </a:t>
            </a:r>
            <a:r>
              <a:rPr lang="en-US" dirty="0" smtClean="0"/>
              <a:t>service (which </a:t>
            </a:r>
            <a:r>
              <a:rPr lang="en-US" dirty="0"/>
              <a:t>proves that the DC authenticated the </a:t>
            </a:r>
            <a:r>
              <a:rPr lang="en-US" dirty="0" smtClean="0"/>
              <a:t>client) </a:t>
            </a:r>
            <a:r>
              <a:rPr lang="en-US" dirty="0"/>
              <a:t>and the service decides whether to grant or deny access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endParaRPr dirty="0"/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Kerberos: In </a:t>
            </a:r>
            <a:r>
              <a:rPr lang="en-US" dirty="0" smtClean="0"/>
              <a:t>English (hopefully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Introduction/setup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Token Manipulation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Get-System to Get-</a:t>
            </a:r>
            <a:r>
              <a:rPr lang="en-US" dirty="0" err="1"/>
              <a:t>AccessToken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err="1"/>
              <a:t>Mimikatz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Passwords, tickets, and detection</a:t>
            </a:r>
            <a:endParaRPr dirty="0"/>
          </a:p>
          <a:p>
            <a:pPr marL="342900" lvl="0" indent="-34290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PowerShell without </a:t>
            </a:r>
            <a:r>
              <a:rPr lang="en-US" dirty="0" err="1"/>
              <a:t>powershell.exe</a:t>
            </a:r>
            <a:endParaRPr dirty="0"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 err="1"/>
              <a:t>UnmanagedPowerShell</a:t>
            </a:r>
            <a:r>
              <a:rPr lang="en-US" dirty="0"/>
              <a:t>/</a:t>
            </a:r>
            <a:r>
              <a:rPr lang="en-US" dirty="0" err="1"/>
              <a:t>PSInject</a:t>
            </a:r>
            <a:r>
              <a:rPr lang="en-US" dirty="0"/>
              <a:t>, attacks and detection</a:t>
            </a:r>
            <a:endParaRPr dirty="0"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(If time) Alternate </a:t>
            </a:r>
            <a:r>
              <a:rPr lang="en-US" dirty="0"/>
              <a:t>PowerShell Hosts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Searching for and abusing alternate </a:t>
            </a:r>
            <a:r>
              <a:rPr lang="en-US" dirty="0" smtClean="0"/>
              <a:t>hosts</a:t>
            </a:r>
          </a:p>
          <a:p>
            <a:pPr marL="285750" indent="-285750">
              <a:buSzPts val="2400"/>
              <a:buFont typeface="Arial"/>
              <a:buChar char="•"/>
            </a:pPr>
            <a:r>
              <a:rPr lang="en-US" dirty="0" smtClean="0"/>
              <a:t>(If time) Subversive PowerShell Profiles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Agenda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Kerberos 101</a:t>
            </a:r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50" y="1268675"/>
            <a:ext cx="7303926" cy="5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Ticket granting tickets (TGT) are ultimately protected by the hash of the </a:t>
            </a:r>
            <a:r>
              <a:rPr lang="en-US" b="1" dirty="0"/>
              <a:t>krbtgt</a:t>
            </a:r>
            <a:r>
              <a:rPr lang="en-US" dirty="0"/>
              <a:t> account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If we can compromise this hash, we can forge our own K</a:t>
            </a:r>
            <a:r>
              <a:rPr lang="en-US" dirty="0" smtClean="0"/>
              <a:t>erberos </a:t>
            </a:r>
            <a:r>
              <a:rPr lang="en-US" dirty="0"/>
              <a:t>ticket granting tickets!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These are </a:t>
            </a:r>
            <a:r>
              <a:rPr lang="en-US" dirty="0" err="1"/>
              <a:t>Mimikatz</a:t>
            </a:r>
            <a:r>
              <a:rPr lang="en-US" dirty="0"/>
              <a:t> “</a:t>
            </a:r>
            <a:r>
              <a:rPr lang="en-US" b="1" dirty="0"/>
              <a:t>golden tickets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Forged Kerberos Tickets</a:t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47" y="4312825"/>
            <a:ext cx="5569276" cy="2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 b="1"/>
              <a:t>Invoke-Mimikatz </a:t>
            </a:r>
            <a:r>
              <a:rPr lang="en-US" sz="1850"/>
              <a:t>functionality</a:t>
            </a:r>
            <a:endParaRPr sz="1850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Extracting passwords, ticket forgery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Introduced in PSv5, </a:t>
            </a:r>
            <a:r>
              <a:rPr lang="en-US" dirty="0" err="1"/>
              <a:t>scriptblock</a:t>
            </a:r>
            <a:r>
              <a:rPr lang="en-US" dirty="0"/>
              <a:t> </a:t>
            </a:r>
            <a:r>
              <a:rPr lang="en-US" dirty="0" err="1"/>
              <a:t>autologging</a:t>
            </a:r>
            <a:r>
              <a:rPr lang="en-US" dirty="0"/>
              <a:t> automatically logs any </a:t>
            </a:r>
            <a:r>
              <a:rPr lang="en-US" dirty="0" err="1"/>
              <a:t>scriptblock</a:t>
            </a:r>
            <a:r>
              <a:rPr lang="en-US" dirty="0"/>
              <a:t> execution that contains a predetermined “dirty word” deemed suspicious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Dirty words can be dumped with the following command</a:t>
            </a:r>
            <a:r>
              <a:rPr lang="en-US" dirty="0" smtClean="0"/>
              <a:t>:</a:t>
            </a:r>
            <a:endParaRPr dirty="0" smtClean="0"/>
          </a:p>
          <a:p>
            <a:pPr marL="742950" lvl="1" indent="-2857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800" b="1" dirty="0" smtClean="0">
                <a:solidFill>
                  <a:srgbClr val="A9A9A9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[</a:t>
            </a:r>
            <a:r>
              <a:rPr lang="en-US" sz="2800" b="1" dirty="0" err="1" smtClean="0">
                <a:solidFill>
                  <a:srgbClr val="00808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ScriptBlock</a:t>
            </a:r>
            <a:r>
              <a:rPr lang="en-US" sz="2800" b="1" dirty="0" smtClean="0">
                <a:solidFill>
                  <a:srgbClr val="A9A9A9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].</a:t>
            </a:r>
            <a:r>
              <a:rPr lang="en-US" sz="280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GetField</a:t>
            </a:r>
            <a:r>
              <a:rPr lang="en-US" sz="2800" b="1" dirty="0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800" b="1" dirty="0" smtClean="0">
                <a:solidFill>
                  <a:srgbClr val="8B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'signatures'</a:t>
            </a:r>
            <a:r>
              <a:rPr lang="en-US" sz="2800" b="1" dirty="0" smtClean="0">
                <a:solidFill>
                  <a:srgbClr val="A9A9A9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2800" b="1" dirty="0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800" b="1" dirty="0" smtClean="0">
                <a:solidFill>
                  <a:srgbClr val="8B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'</a:t>
            </a:r>
            <a:r>
              <a:rPr lang="en-US" sz="2800" b="1" dirty="0" err="1" smtClean="0">
                <a:solidFill>
                  <a:srgbClr val="8B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NonPublic</a:t>
            </a:r>
            <a:r>
              <a:rPr lang="en-US" sz="2800" b="1" dirty="0" smtClean="0">
                <a:solidFill>
                  <a:srgbClr val="8B00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, Static'</a:t>
            </a:r>
            <a:r>
              <a:rPr lang="en-US" sz="2800" b="1" dirty="0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lang="en-US" sz="2800" b="1" dirty="0" smtClean="0">
                <a:solidFill>
                  <a:srgbClr val="A9A9A9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80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GetValue</a:t>
            </a:r>
            <a:r>
              <a:rPr lang="en-US" sz="2800" b="1" dirty="0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800" b="1" dirty="0" smtClean="0">
                <a:solidFill>
                  <a:srgbClr val="FF4500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$null</a:t>
            </a:r>
            <a:r>
              <a:rPr lang="en-US" sz="2800" b="1" dirty="0" smtClean="0">
                <a:solidFill>
                  <a:schemeClr val="dk1"/>
                </a:solidFill>
                <a:highlight>
                  <a:srgbClr val="FFFFFF"/>
                </a:highlight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  <a:r>
              <a:rPr lang="en-US" sz="2800" b="1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endParaRPr b="1" dirty="0"/>
          </a:p>
        </p:txBody>
      </p:sp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PowerShell Scriptblock Autologging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Logged to the </a:t>
            </a:r>
            <a:r>
              <a:rPr lang="en-US" b="1" dirty="0"/>
              <a:t>Microsoft-Windows-PowerShell/Operational</a:t>
            </a:r>
            <a:r>
              <a:rPr lang="en-US" dirty="0"/>
              <a:t> log under </a:t>
            </a:r>
            <a:r>
              <a:rPr lang="en-US" dirty="0" smtClean="0"/>
              <a:t>event ID 4104 with the “Warning” error </a:t>
            </a:r>
            <a:r>
              <a:rPr lang="en-US" dirty="0"/>
              <a:t>level</a:t>
            </a:r>
            <a:r>
              <a:rPr lang="en-US" dirty="0" smtClean="0"/>
              <a:t>.</a:t>
            </a:r>
            <a:endParaRPr dirty="0"/>
          </a:p>
        </p:txBody>
      </p:sp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PowerShell Scriptblock Autologging</a:t>
            </a:r>
            <a:endParaRPr/>
          </a:p>
        </p:txBody>
      </p:sp>
      <p:sp>
        <p:nvSpPr>
          <p:cNvPr id="4" name="Shape 289"/>
          <p:cNvSpPr txBox="1">
            <a:spLocks/>
          </p:cNvSpPr>
          <p:nvPr/>
        </p:nvSpPr>
        <p:spPr>
          <a:xfrm>
            <a:off x="879317" y="3802497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  <a:defRPr sz="2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Char char="»"/>
              <a:defRPr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>
              <a:spcBef>
                <a:spcPts val="0"/>
              </a:spcBef>
              <a:buFont typeface="Quattrocento Sans"/>
              <a:buNone/>
            </a:pPr>
            <a:endParaRPr lang="en-US" dirty="0" smtClean="0"/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dirty="0" smtClean="0">
                <a:solidFill>
                  <a:srgbClr val="00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Get-</a:t>
            </a:r>
            <a:r>
              <a:rPr lang="en-US" sz="2600" b="1" dirty="0" err="1" smtClean="0">
                <a:solidFill>
                  <a:srgbClr val="00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WinEvent</a:t>
            </a:r>
            <a:r>
              <a:rPr lang="en-US" sz="2600" b="1" dirty="0" smtClean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 smtClean="0">
                <a:solidFill>
                  <a:srgbClr val="00008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600" b="1" dirty="0" err="1" smtClean="0">
                <a:solidFill>
                  <a:srgbClr val="00008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LogName</a:t>
            </a:r>
            <a:r>
              <a:rPr lang="en-US" sz="2600" b="1" dirty="0" smtClean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 smtClean="0">
                <a:solidFill>
                  <a:srgbClr val="8A2BE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Microsoft-Windows-PowerShell/Operational</a:t>
            </a:r>
            <a:r>
              <a:rPr lang="en-US" sz="2600" b="1" dirty="0" smtClean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 smtClean="0">
                <a:solidFill>
                  <a:srgbClr val="00008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600" b="1" dirty="0" err="1" smtClean="0">
                <a:solidFill>
                  <a:srgbClr val="00008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FilterXPath</a:t>
            </a:r>
            <a:r>
              <a:rPr lang="en-US" sz="2600" b="1" dirty="0" smtClean="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 dirty="0" smtClean="0">
                <a:solidFill>
                  <a:srgbClr val="8B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'*[System[</a:t>
            </a:r>
            <a:r>
              <a:rPr lang="en-US" sz="2600" b="1" dirty="0" err="1" smtClean="0">
                <a:solidFill>
                  <a:srgbClr val="8B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EventID</a:t>
            </a:r>
            <a:r>
              <a:rPr lang="en-US" sz="2600" b="1" dirty="0" smtClean="0">
                <a:solidFill>
                  <a:srgbClr val="8B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=4104 and Level=3]]'</a:t>
            </a: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@Cyb3rWard0g </a:t>
            </a:r>
            <a:r>
              <a:rPr lang="en-US" dirty="0"/>
              <a:t>has an excellent blog post* where he analyzes calls to </a:t>
            </a:r>
            <a:r>
              <a:rPr lang="en-US" dirty="0" err="1"/>
              <a:t>OpenProcess</a:t>
            </a:r>
            <a:r>
              <a:rPr lang="en-US" dirty="0"/>
              <a:t> against </a:t>
            </a:r>
            <a:r>
              <a:rPr lang="en-US" dirty="0" err="1"/>
              <a:t>lsass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Configure </a:t>
            </a:r>
            <a:r>
              <a:rPr lang="en-US" dirty="0" err="1"/>
              <a:t>Sysmon</a:t>
            </a:r>
            <a:r>
              <a:rPr lang="en-US" dirty="0"/>
              <a:t> to monitor Process Access Events (Event ID 10) for </a:t>
            </a:r>
            <a:r>
              <a:rPr lang="en-US" dirty="0" err="1"/>
              <a:t>lsass.exe</a:t>
            </a:r>
            <a:endParaRPr dirty="0"/>
          </a:p>
          <a:p>
            <a:pPr marL="742950" lvl="1" indent="-285750">
              <a:spcBef>
                <a:spcPts val="0"/>
              </a:spcBef>
            </a:pPr>
            <a:r>
              <a:rPr lang="en-US" dirty="0"/>
              <a:t>Look for the </a:t>
            </a:r>
            <a:r>
              <a:rPr lang="en-US" dirty="0" smtClean="0"/>
              <a:t>“</a:t>
            </a:r>
            <a:r>
              <a:rPr lang="en-US" dirty="0" err="1" smtClean="0"/>
              <a:t>GrantedAccess</a:t>
            </a:r>
            <a:r>
              <a:rPr lang="en-US" dirty="0" smtClean="0"/>
              <a:t>” field </a:t>
            </a:r>
            <a:r>
              <a:rPr lang="en-US" dirty="0"/>
              <a:t>of </a:t>
            </a:r>
            <a:r>
              <a:rPr lang="en-US" dirty="0" smtClean="0"/>
              <a:t>0x1410, </a:t>
            </a:r>
            <a:r>
              <a:rPr lang="is-IS" dirty="0" smtClean="0"/>
              <a:t>0x143A,</a:t>
            </a:r>
            <a:r>
              <a:rPr lang="en-US" dirty="0" smtClean="0"/>
              <a:t> </a:t>
            </a:r>
            <a:r>
              <a:rPr lang="en-US" dirty="0"/>
              <a:t>or 0x1010</a:t>
            </a:r>
            <a:endParaRPr dirty="0"/>
          </a:p>
        </p:txBody>
      </p:sp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Credential Dumping</a:t>
            </a:r>
            <a:endParaRPr/>
          </a:p>
        </p:txBody>
      </p:sp>
      <p:pic>
        <p:nvPicPr>
          <p:cNvPr id="297" name="Shape 297" descr="Screen Shot 2017-07-03 at 3.58.1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148" y="4476280"/>
            <a:ext cx="5915725" cy="16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440875" y="6156325"/>
            <a:ext cx="74673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*https://</a:t>
            </a:r>
            <a:r>
              <a:rPr lang="en-US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cyberwardog.blogspot.com</a:t>
            </a:r>
            <a:r>
              <a:rPr lang="en-US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/2017/03/chronicles-of-threat-hunter-hunting-for_22.html</a:t>
            </a:r>
            <a:endParaRPr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We needed a tool that enumerates K</a:t>
            </a:r>
            <a:r>
              <a:rPr lang="en-US" dirty="0" smtClean="0"/>
              <a:t>erberos </a:t>
            </a:r>
            <a:r>
              <a:rPr lang="en-US" dirty="0"/>
              <a:t>ticket information at a granular level, so we built one!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/>
              <a:t>Get-KerberosTicketGrantingTicket.ps1</a:t>
            </a:r>
            <a:endParaRPr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Stock </a:t>
            </a:r>
            <a:r>
              <a:rPr lang="en-US" dirty="0" err="1"/>
              <a:t>Mimikatz</a:t>
            </a:r>
            <a:r>
              <a:rPr lang="en-US" dirty="0"/>
              <a:t> forged tickets have a few anomalies: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10 year lifetime, RC4/NTLM encryption, others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But these can be modified!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Our “general” heuristic: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Check if the session </a:t>
            </a:r>
            <a:r>
              <a:rPr lang="en-US" i="1" dirty="0"/>
              <a:t>username</a:t>
            </a:r>
            <a:r>
              <a:rPr lang="en-US" dirty="0"/>
              <a:t> matches the </a:t>
            </a:r>
            <a:r>
              <a:rPr lang="en-US" i="1" dirty="0" err="1"/>
              <a:t>clientname</a:t>
            </a:r>
            <a:r>
              <a:rPr lang="en-US" dirty="0"/>
              <a:t> pulled from the ticket-granting-ticket</a:t>
            </a:r>
            <a:endParaRPr dirty="0"/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Ticket Forgery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Enumerate LSA Logon Sessions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 err="1"/>
              <a:t>LsaEnumerateLogonSessions</a:t>
            </a:r>
            <a:r>
              <a:rPr lang="en-US" dirty="0"/>
              <a:t> - Returns a handle to an array of session data structures.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 err="1"/>
              <a:t>LsaGetLogonSessionData</a:t>
            </a:r>
            <a:r>
              <a:rPr lang="en-US" dirty="0"/>
              <a:t> - Queries each session handle for its associated information (logon type, user, etc.).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Request each Logon Session’s Ticket Granting Ticket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 err="1"/>
              <a:t>LsaRegisterLogonProcess</a:t>
            </a:r>
            <a:r>
              <a:rPr lang="en-US" dirty="0"/>
              <a:t> - Establishes a connection to the Local Security Authority Server.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 err="1"/>
              <a:t>LsaCallAuthenticationPackage</a:t>
            </a:r>
            <a:r>
              <a:rPr lang="en-US" dirty="0"/>
              <a:t> - Calls a specified function implemented by an authentication package (Kerberos).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 dirty="0" err="1"/>
              <a:t>LsaDeregisterLogonProcess</a:t>
            </a:r>
            <a:r>
              <a:rPr lang="en-US" dirty="0"/>
              <a:t> - Closes the connection to the Local Security Authority Server.</a:t>
            </a:r>
            <a:endParaRPr dirty="0"/>
          </a:p>
        </p:txBody>
      </p:sp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Get-KerberosTicketGrantingTicket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Forged TGT</a:t>
            </a:r>
            <a:endParaRPr/>
          </a:p>
        </p:txBody>
      </p:sp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r="5921"/>
          <a:stretch/>
        </p:blipFill>
        <p:spPr>
          <a:xfrm>
            <a:off x="270710" y="1490252"/>
            <a:ext cx="8602579" cy="440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 b="1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Detecting forged Kerberos Tickets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Hacking is fun! We want you give you hands on with the tools we’re familiar with :)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Plus you can’t defend against what you don’t know!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Expose you to specific security-related PowerShell subject areas that you may not be familiar with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Give you practical defensive advice and let you play with hands on detection of some of these techniques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Workshop Goals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/>
          <p:nvPr/>
        </p:nvSpPr>
        <p:spPr>
          <a:xfrm>
            <a:off x="0" y="0"/>
            <a:ext cx="9144000" cy="65409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1" name="Shape 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/>
        </p:nvSpPr>
        <p:spPr>
          <a:xfrm>
            <a:off x="755576" y="2925032"/>
            <a:ext cx="77049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971600" y="558924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4355976" y="1922037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755576" y="2823680"/>
            <a:ext cx="77049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PowerShell Without powershell.exe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4211960" y="1885245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8825" y="39551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PowerShell == System.Management.Automation.(ni.)dll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C# can easily be used to build a PowerShell pipeline runner in a dozen lines of code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There are a number of offensive-oriented projects that implement this approach: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SharpPick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@jaredhaight’s PSAttack project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@Cneelis‘s p0wnedShell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@ben0xa’s NPS project</a:t>
            </a:r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PowerShell != powershell.exe 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 b="1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Building a simple C# PowerShell Runner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@</a:t>
            </a:r>
            <a:r>
              <a:rPr lang="en-US" dirty="0" err="1"/>
              <a:t>tifkin</a:t>
            </a:r>
            <a:r>
              <a:rPr lang="en-US" dirty="0"/>
              <a:t>_’s response to the “can PowerShell run without </a:t>
            </a:r>
            <a:r>
              <a:rPr lang="en-US" dirty="0" err="1"/>
              <a:t>powershell.exe</a:t>
            </a:r>
            <a:r>
              <a:rPr lang="en-US" dirty="0"/>
              <a:t>” problem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err="1"/>
              <a:t>UnmanagedPowerShell</a:t>
            </a:r>
            <a:r>
              <a:rPr lang="en-US" dirty="0"/>
              <a:t> provides the ability to run PowerShell code in an </a:t>
            </a:r>
            <a:r>
              <a:rPr lang="en-US" i="1" dirty="0"/>
              <a:t>unmanaged</a:t>
            </a:r>
            <a:r>
              <a:rPr lang="en-US" dirty="0"/>
              <a:t> (C/C++/non-.NET) process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Loads up the .NET Common Language Runtime (CLR) in the current process (needs code injection for a foreign process)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Grabs a pointer to the CLR </a:t>
            </a:r>
            <a:r>
              <a:rPr lang="en-US" dirty="0" err="1"/>
              <a:t>AppDomain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Loads a custom C# assembly that runs PowerShell</a:t>
            </a:r>
            <a:endParaRPr dirty="0"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UnmanagedPowerShell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 smtClean="0"/>
              <a:t>Invoke-PSInject.ps1:</a:t>
            </a:r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takes </a:t>
            </a:r>
            <a:r>
              <a:rPr lang="en-US" dirty="0"/>
              <a:t>a PowerShell script block (</a:t>
            </a:r>
            <a:r>
              <a:rPr lang="en-US" dirty="0" smtClean="0"/>
              <a:t>base64-encoded)</a:t>
            </a:r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patches </a:t>
            </a:r>
            <a:r>
              <a:rPr lang="en-US" dirty="0"/>
              <a:t>the decoded logic into the architecture appropriate </a:t>
            </a:r>
            <a:r>
              <a:rPr lang="en-US" dirty="0" err="1" smtClean="0"/>
              <a:t>ReflectivePick.dll</a:t>
            </a:r>
            <a:endParaRPr lang="en-US" dirty="0" smtClean="0"/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injects </a:t>
            </a:r>
            <a:r>
              <a:rPr lang="en-US" dirty="0"/>
              <a:t>the result into a specified </a:t>
            </a:r>
            <a:r>
              <a:rPr lang="en-US" dirty="0" err="1"/>
              <a:t>ProcessID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Lets you super-easily run PowerShell code in any process you want</a:t>
            </a:r>
            <a:r>
              <a:rPr lang="en-US" dirty="0" smtClean="0"/>
              <a:t>!</a:t>
            </a:r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This is what Empire’s process injection capability is built on!</a:t>
            </a:r>
            <a:endParaRPr dirty="0"/>
          </a:p>
        </p:txBody>
      </p:sp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Invoke-PSInject.ps1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 b="1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Injecting PowerShell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WMI event subscription query: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Char char="•"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SELECT FileName, ProcessID FROM Win32_ModuleLoadTrace WHERE FileName LIKE "%System.Management.Automation%.dll"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Possible actions: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/>
              <a:t>LogFileEventConsumer</a:t>
            </a:r>
            <a:r>
              <a:rPr lang="en-US"/>
              <a:t> with a customized event log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/>
              <a:t>ActiveScriptEventConsumer</a:t>
            </a:r>
            <a:r>
              <a:rPr lang="en-US"/>
              <a:t> to trigger custom .VBS handling code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b="1"/>
              <a:t>CommandLineEventConsumer</a:t>
            </a:r>
            <a:r>
              <a:rPr lang="en-US"/>
              <a:t> to do something like auto-dumping the target process’ memory</a:t>
            </a: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PSInject: WMI load events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If you start Sysmon with the </a:t>
            </a:r>
            <a:r>
              <a:rPr lang="en-US" b="1"/>
              <a:t>-l</a:t>
            </a:r>
            <a:r>
              <a:rPr lang="en-US"/>
              <a:t> argument, it will log module loads (Sysmon event ID 7)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Does this look suspicious?</a:t>
            </a: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PSInject: Sysmon</a:t>
            </a:r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51" y="3453747"/>
            <a:ext cx="8431674" cy="295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Our detection relies on certain assumptions: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To </a:t>
            </a:r>
            <a:r>
              <a:rPr lang="en-US" dirty="0" smtClean="0"/>
              <a:t>execute, code </a:t>
            </a:r>
            <a:r>
              <a:rPr lang="en-US" dirty="0"/>
              <a:t>must have an associated thread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Code executed by a thread </a:t>
            </a:r>
            <a:r>
              <a:rPr lang="en-US" b="1" dirty="0"/>
              <a:t>should</a:t>
            </a:r>
            <a:r>
              <a:rPr lang="en-US" dirty="0"/>
              <a:t> live on disk somewhere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Get-</a:t>
            </a:r>
            <a:r>
              <a:rPr lang="en-US" b="1" dirty="0" err="1"/>
              <a:t>InjectedThread</a:t>
            </a:r>
            <a:r>
              <a:rPr lang="en-US" dirty="0" err="1"/>
              <a:t>’s</a:t>
            </a:r>
            <a:r>
              <a:rPr lang="en-US" dirty="0"/>
              <a:t> detection process: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Iterate through threads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Identify each </a:t>
            </a:r>
            <a:r>
              <a:rPr lang="en-US" dirty="0" smtClean="0"/>
              <a:t>thread’s </a:t>
            </a:r>
            <a:r>
              <a:rPr lang="en-US" dirty="0"/>
              <a:t>base memory address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Query the memory page that the base address belongs to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Ensure that the memory page is currently committed (MEM_COMMIT)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Flag, if memory page contents are not from disk (!MEM_IMAGE)</a:t>
            </a:r>
            <a:endParaRPr dirty="0"/>
          </a:p>
        </p:txBody>
      </p:sp>
      <p:sp>
        <p:nvSpPr>
          <p:cNvPr id="394" name="Shape 394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Detecting Generic Injection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0" y="476672"/>
            <a:ext cx="91440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PSInject vs. Get-InjectedThread</a:t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12" y="1347250"/>
            <a:ext cx="8539376" cy="545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We hope you trust us :)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endParaRPr lang="en-US" dirty="0" smtClean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We will be running malicious code!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endParaRPr lang="en-US" dirty="0" smtClean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You have been warned</a:t>
            </a:r>
            <a:r>
              <a:rPr lang="mr-IN" dirty="0" smtClean="0"/>
              <a:t>…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DISCLAIMER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49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 b="1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Hunting for Injection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>
            <a:off x="0" y="0"/>
            <a:ext cx="9144000" cy="65409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755576" y="2925032"/>
            <a:ext cx="77049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971600" y="558924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4355976" y="1922037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755576" y="2823680"/>
            <a:ext cx="77049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Alternate PowerShell Hosts</a:t>
            </a:r>
            <a:endParaRPr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</a:pP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4211960" y="1885245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8825" y="39551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There are a number of signed/”official” Microsoft binaries that host </a:t>
            </a:r>
            <a:r>
              <a:rPr lang="en-US" dirty="0" err="1"/>
              <a:t>System.Management.Automation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Abuse of any of these binaries can grant you: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Avoiding lockdown of </a:t>
            </a:r>
            <a:r>
              <a:rPr lang="en-US" dirty="0" err="1"/>
              <a:t>powershell.exe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Bypass of application whitelisting policies that allow anything signed by Microsoft (most of them)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i="1" dirty="0"/>
              <a:t>Might</a:t>
            </a:r>
            <a:r>
              <a:rPr lang="en-US" dirty="0"/>
              <a:t> be a constrained language mode bypass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Avoiding of command line logging and some </a:t>
            </a:r>
            <a:r>
              <a:rPr lang="en-US" dirty="0" err="1"/>
              <a:t>Sysmon</a:t>
            </a:r>
            <a:r>
              <a:rPr lang="en-US" dirty="0"/>
              <a:t> logging</a:t>
            </a:r>
            <a:endParaRPr dirty="0"/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“Official” Alternate PowerShell Hosts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So how can you go about finding these hosts?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Characteristic 1:</a:t>
            </a:r>
            <a:endParaRPr b="1"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These binaries are almost always C#/.NET .exes/.</a:t>
            </a:r>
            <a:r>
              <a:rPr lang="en-US" dirty="0" err="1"/>
              <a:t>dlls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Characteristic 2:</a:t>
            </a:r>
            <a:endParaRPr b="1"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These binaries have </a:t>
            </a:r>
            <a:r>
              <a:rPr lang="en-US" dirty="0" err="1"/>
              <a:t>System.Management.Automation.dll</a:t>
            </a:r>
            <a:r>
              <a:rPr lang="en-US" dirty="0"/>
              <a:t> as a referenced assembly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b="1" dirty="0"/>
              <a:t>Characteristic 3:</a:t>
            </a:r>
            <a:endParaRPr b="1"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These may not always be “built in” binaries</a:t>
            </a:r>
            <a:endParaRPr dirty="0"/>
          </a:p>
        </p:txBody>
      </p:sp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for “Official” hosts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11F51"/>
              </a:buClr>
              <a:buSzPts val="12000"/>
              <a:buFont typeface="Quattrocento Sans"/>
              <a:buNone/>
            </a:pPr>
            <a:r>
              <a:rPr lang="en-US" sz="12000" b="1" i="0" u="none" strike="noStrike" cap="none">
                <a:solidFill>
                  <a:srgbClr val="011F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Demo</a:t>
            </a:r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endParaRPr sz="1850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Searching for and Abusing</a:t>
            </a:r>
            <a:endParaRPr sz="1850"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rgbClr val="17175D"/>
              </a:buClr>
              <a:buSzPts val="1850"/>
              <a:buFont typeface="Arial"/>
              <a:buNone/>
            </a:pPr>
            <a:r>
              <a:rPr lang="en-US" sz="1850"/>
              <a:t>Alternate PowerShell Hosts</a:t>
            </a:r>
            <a:endParaRPr sz="18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0472" y="6618715"/>
            <a:ext cx="216024" cy="21060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>
            <a:off x="0" y="0"/>
            <a:ext cx="9144000" cy="65409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5" name="Shape 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3888" y="188640"/>
            <a:ext cx="2160240" cy="216041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755576" y="2925032"/>
            <a:ext cx="7704900" cy="20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an immutable application infrastructure with Nano Server, PowerShell DSC, and the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release pipeline </a:t>
            </a:r>
            <a:endParaRPr sz="36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971600" y="5589240"/>
            <a:ext cx="777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Ravikanth Chaganti</a:t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4355976" y="1922037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2017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14358" y="6631618"/>
            <a:ext cx="1274481" cy="1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222" y="6640190"/>
            <a:ext cx="502533" cy="1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3296" y="6490644"/>
            <a:ext cx="1048245" cy="4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16380" y="6504881"/>
            <a:ext cx="876550" cy="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99082" y="6663423"/>
            <a:ext cx="787735" cy="12119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Shape 424"/>
          <p:cNvSpPr/>
          <p:nvPr/>
        </p:nvSpPr>
        <p:spPr>
          <a:xfrm>
            <a:off x="0" y="6393575"/>
            <a:ext cx="9144000" cy="46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755576" y="2823680"/>
            <a:ext cx="77049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sz="3600" dirty="0" smtClean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Bonus: Subversive Profiles</a:t>
            </a:r>
            <a:endParaRPr sz="3600" b="0" i="0" u="none" strike="noStrike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4211960" y="1885245"/>
            <a:ext cx="643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2018</a:t>
            </a:r>
            <a:endParaRPr sz="2000" b="1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28" name="Shape 4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9912" y="481052"/>
            <a:ext cx="1537311" cy="134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88825" y="39551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26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PowerShell Profiles</a:t>
            </a:r>
            <a:endParaRPr dirty="0"/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Scripts that run every time an “official” PowerShell host (meaning </a:t>
            </a:r>
            <a:r>
              <a:rPr lang="en-US" dirty="0" err="1"/>
              <a:t>powershell.exe</a:t>
            </a:r>
            <a:r>
              <a:rPr lang="en-US" dirty="0"/>
              <a:t>/</a:t>
            </a:r>
            <a:r>
              <a:rPr lang="en-US" dirty="0" err="1"/>
              <a:t>powershell_ise.exe</a:t>
            </a:r>
            <a:r>
              <a:rPr lang="en-US" dirty="0"/>
              <a:t>) starts</a:t>
            </a:r>
          </a:p>
          <a:p>
            <a:pPr lvl="1" fontAlgn="base"/>
            <a:r>
              <a:rPr lang="en-US" dirty="0"/>
              <a:t>Meant for shell </a:t>
            </a:r>
            <a:r>
              <a:rPr lang="en-US" dirty="0" smtClean="0"/>
              <a:t>customization, not </a:t>
            </a:r>
            <a:r>
              <a:rPr lang="en-US" dirty="0"/>
              <a:t>loaded with remoting!</a:t>
            </a:r>
          </a:p>
          <a:p>
            <a:pPr fontAlgn="base"/>
            <a:r>
              <a:rPr lang="en-US" dirty="0" smtClean="0"/>
              <a:t>Profiles </a:t>
            </a:r>
            <a:r>
              <a:rPr lang="en-US" dirty="0"/>
              <a:t>can be subverted with malicious proxy functionality!</a:t>
            </a:r>
          </a:p>
          <a:p>
            <a:pPr fontAlgn="base"/>
            <a:r>
              <a:rPr lang="en-US" dirty="0"/>
              <a:t>More </a:t>
            </a:r>
            <a:r>
              <a:rPr lang="en-US" dirty="0" smtClean="0"/>
              <a:t>information:</a:t>
            </a:r>
          </a:p>
          <a:p>
            <a:pPr lvl="1" fontAlgn="base"/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www.exploit-monday.com/2015/11/investigating-subversive-powershell.html</a:t>
            </a:r>
            <a:r>
              <a:rPr lang="en-US" u="sng" dirty="0" smtClean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PowerShell Profile Locations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" y="2018050"/>
            <a:ext cx="8936182" cy="38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smtClean="0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Lab: Subversive Profiles</a:t>
            </a:r>
            <a:endParaRPr dirty="0"/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dirty="0"/>
              <a:t>Build a subversive profile that hides any </a:t>
            </a:r>
            <a:r>
              <a:rPr lang="en-US" dirty="0" err="1"/>
              <a:t>powershell.exe</a:t>
            </a:r>
            <a:r>
              <a:rPr lang="en-US" dirty="0"/>
              <a:t> instances from </a:t>
            </a:r>
            <a:r>
              <a:rPr lang="en-US" b="1" dirty="0"/>
              <a:t>Get-Process</a:t>
            </a:r>
            <a:endParaRPr lang="en-US" dirty="0"/>
          </a:p>
          <a:p>
            <a:pPr lvl="1" fontAlgn="base"/>
            <a:r>
              <a:rPr lang="en-US" dirty="0"/>
              <a:t>Check out the “call operator</a:t>
            </a:r>
            <a:r>
              <a:rPr lang="en-US" dirty="0" smtClean="0"/>
              <a:t>”!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(</a:t>
            </a:r>
            <a:r>
              <a:rPr lang="en-US" dirty="0"/>
              <a:t>Bonus) food for thought:</a:t>
            </a:r>
          </a:p>
          <a:p>
            <a:pPr lvl="1" fontAlgn="base"/>
            <a:r>
              <a:rPr lang="en-US" dirty="0"/>
              <a:t>How would you write a malicious </a:t>
            </a:r>
            <a:r>
              <a:rPr lang="en-US" b="1" dirty="0"/>
              <a:t>Get-Credential</a:t>
            </a:r>
            <a:r>
              <a:rPr lang="en-US" dirty="0"/>
              <a:t> proxy?</a:t>
            </a:r>
          </a:p>
          <a:p>
            <a:pPr lvl="1" fontAlgn="base"/>
            <a:r>
              <a:rPr lang="en-US" dirty="0"/>
              <a:t>How would you use a subversive profile for lateral movement</a:t>
            </a:r>
            <a:r>
              <a:rPr lang="en-US" dirty="0" smtClean="0"/>
              <a:t>?</a:t>
            </a:r>
            <a:endParaRPr lang="en-US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94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C8C5E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Summary</a:t>
            </a:r>
            <a:endParaRPr/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There’s lots of offensive PowerShell out there!</a:t>
            </a:r>
            <a:endParaRPr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There are ways to detect or mitigate the vast majority of the public offensive toolsets!</a:t>
            </a:r>
            <a:endParaRPr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You can’t detect what you’re not aware of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Play with these tools hands on in your environment and work out detections that work for you!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423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spcBef>
                <a:spcPts val="0"/>
              </a:spcBef>
            </a:pPr>
            <a:r>
              <a:rPr lang="en-US" dirty="0"/>
              <a:t>Download the lab material from </a:t>
            </a:r>
            <a:r>
              <a:rPr lang="en-US"/>
              <a:t>the </a:t>
            </a:r>
            <a:r>
              <a:rPr lang="en-US" smtClean="0"/>
              <a:t>./workshops/Offensive </a:t>
            </a:r>
            <a:r>
              <a:rPr lang="en-US" dirty="0"/>
              <a:t>PowerShell Workshop/ folder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github.com/HarmJ0y/2018</a:t>
            </a:r>
            <a:r>
              <a:rPr lang="en-US" dirty="0" smtClean="0"/>
              <a:t> </a:t>
            </a:r>
          </a:p>
          <a:p>
            <a:pPr marL="800100" lvl="1" indent="-342900">
              <a:spcBef>
                <a:spcPts val="0"/>
              </a:spcBef>
              <a:buSzPts val="2800"/>
              <a:buFont typeface="Quattrocento Sans"/>
              <a:buChar char="•"/>
            </a:pPr>
            <a:r>
              <a:rPr lang="en-US" dirty="0" smtClean="0"/>
              <a:t>Will be updated on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</a:t>
            </a:r>
            <a:r>
              <a:rPr lang="en-US" u="sng" dirty="0" smtClean="0">
                <a:solidFill>
                  <a:schemeClr val="hlink"/>
                </a:solidFill>
                <a:hlinkClick r:id="rId4"/>
              </a:rPr>
              <a:t>github.com/psconfeu/2018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endParaRPr lang="en-US" sz="1000" dirty="0" smtClean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 smtClean="0"/>
              <a:t>Download </a:t>
            </a:r>
            <a:r>
              <a:rPr lang="en-US" dirty="0"/>
              <a:t>the materials to an exclusion folder for your antivirus :)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 dirty="0"/>
              <a:t>We recommend temporarily disabling Defender: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From an elevated prompt: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dirty="0"/>
              <a:t>PS\&gt; </a:t>
            </a:r>
            <a:r>
              <a:rPr lang="en-US" b="1" dirty="0"/>
              <a:t>Set-</a:t>
            </a:r>
            <a:r>
              <a:rPr lang="en-US" b="1" dirty="0" err="1"/>
              <a:t>MpPreference</a:t>
            </a:r>
            <a:r>
              <a:rPr lang="en-US" b="1" dirty="0"/>
              <a:t> -</a:t>
            </a:r>
            <a:r>
              <a:rPr lang="en-US" b="1" dirty="0" err="1"/>
              <a:t>DisableRealtimeMonitoring</a:t>
            </a:r>
            <a:r>
              <a:rPr lang="en-US" b="1" dirty="0"/>
              <a:t> $True</a:t>
            </a:r>
            <a:endParaRPr b="1" dirty="0"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35294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Questions?</a:t>
            </a:r>
            <a:endParaRPr/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attrocento Sans"/>
              <a:buNone/>
            </a:pPr>
            <a:endParaRPr sz="20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We Chose </a:t>
            </a:r>
            <a:r>
              <a:rPr lang="en-US" b="1">
                <a:solidFill>
                  <a:srgbClr val="FF0000"/>
                </a:solidFill>
              </a:rPr>
              <a:t>PowerShell</a:t>
            </a:r>
            <a:r>
              <a:rPr lang="en-US"/>
              <a:t> (offense)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Allows us to automate previously time-consuming/expensive tradecraft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Provides:</a:t>
            </a:r>
            <a:endParaRPr/>
          </a:p>
          <a:p>
            <a:pPr marL="74295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Full .NET access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Execution through a trusted Microsoft binary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Direct access to the Win32 API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Ability to assemble malicious binaries in memory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Default installation on Win7+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251525" y="1916825"/>
            <a:ext cx="88071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The PowerShell security team is awesome!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PowerShell == the most secure scripting language, </a:t>
            </a:r>
            <a:r>
              <a:rPr lang="en-US" i="1"/>
              <a:t>ever</a:t>
            </a:r>
            <a:endParaRPr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Version 5 is phenomenal from a security perspective: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Deep script block logging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Script block auto logging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Enforcement of security protections for ALL PowerShell hosts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AMSI hooks for AV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Constrained language mode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Just-enough-administration (JEA)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We’re Diversifying Our Offense</a:t>
            </a:r>
            <a:endParaRPr b="1">
              <a:solidFill>
                <a:srgbClr val="F3F3F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251520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Fits in with our point-in-time sweep approach methodology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Provides:</a:t>
            </a:r>
            <a:endParaRPr/>
          </a:p>
          <a:p>
            <a:pPr marL="742950" lvl="1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Char char="•"/>
            </a:pPr>
            <a:r>
              <a:rPr lang="en-US"/>
              <a:t>Full .NET access</a:t>
            </a:r>
            <a:endParaRPr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Execution through a trusted Microsoft binary</a:t>
            </a:r>
            <a:endParaRPr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Direct access to the Win32 API</a:t>
            </a:r>
            <a:endParaRPr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Default installation on Win7+</a:t>
            </a:r>
            <a:endParaRPr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Robust remoting functionality</a:t>
            </a:r>
            <a:endParaRPr/>
          </a:p>
          <a:p>
            <a:pPr marL="742950" lvl="1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/>
              <a:t>No additional configuration changes necessary!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405E9B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Why We Chose </a:t>
            </a:r>
            <a:r>
              <a:rPr lang="en-US" b="1">
                <a:solidFill>
                  <a:srgbClr val="0000FF"/>
                </a:solidFill>
              </a:rPr>
              <a:t>PowerShell</a:t>
            </a:r>
            <a:r>
              <a:rPr lang="en-US"/>
              <a:t> (defense)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nutzerdefiniertes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2371</Words>
  <Application>Microsoft Macintosh PowerPoint</Application>
  <PresentationFormat>On-screen Show (4:3)</PresentationFormat>
  <Paragraphs>402</Paragraphs>
  <Slides>60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Consolas</vt:lpstr>
      <vt:lpstr>Droid Sans Mono</vt:lpstr>
      <vt:lpstr>Quattrocento Sans</vt:lpstr>
      <vt:lpstr>Tahoma</vt:lpstr>
      <vt:lpstr>Arial</vt:lpstr>
      <vt:lpstr>Benutzerdefiniertes Design</vt:lpstr>
      <vt:lpstr>Custom Design</vt:lpstr>
      <vt:lpstr>www.IT-Visions.de</vt:lpstr>
      <vt:lpstr>PowerPoint Presentation</vt:lpstr>
      <vt:lpstr>about_Authors</vt:lpstr>
      <vt:lpstr>Agenda</vt:lpstr>
      <vt:lpstr>Workshop Goals</vt:lpstr>
      <vt:lpstr>DISCLAIMER</vt:lpstr>
      <vt:lpstr>Labs</vt:lpstr>
      <vt:lpstr>Why We Chose PowerShell (offense)</vt:lpstr>
      <vt:lpstr>Why We’re Diversifying Our Offense</vt:lpstr>
      <vt:lpstr>Why We Chose PowerShell (defense)</vt:lpstr>
      <vt:lpstr>PowerPoint Presentation</vt:lpstr>
      <vt:lpstr>PowerPoint Presentation</vt:lpstr>
      <vt:lpstr>PowerPoint Presentation</vt:lpstr>
      <vt:lpstr>PowerPoint Presentation</vt:lpstr>
      <vt:lpstr>Windows Authentication Overview</vt:lpstr>
      <vt:lpstr>Token Types &amp; Impersonation Levels</vt:lpstr>
      <vt:lpstr>Windows Authentication Overview</vt:lpstr>
      <vt:lpstr>Get-System</vt:lpstr>
      <vt:lpstr>PowerPoint Presentation</vt:lpstr>
      <vt:lpstr>Demo</vt:lpstr>
      <vt:lpstr>Detecting Token Impersonation</vt:lpstr>
      <vt:lpstr>Get-AccessToken</vt:lpstr>
      <vt:lpstr>Get-AccessToken vs Get-System</vt:lpstr>
      <vt:lpstr>Demo</vt:lpstr>
      <vt:lpstr>PowerPoint Presentation</vt:lpstr>
      <vt:lpstr>Mimikatz Background</vt:lpstr>
      <vt:lpstr>Common Mimikatz Modules (part 1)</vt:lpstr>
      <vt:lpstr>Common Mimikatz Modules (part 2)</vt:lpstr>
      <vt:lpstr>Invoke-Mimikatz</vt:lpstr>
      <vt:lpstr>Kerberos: In English (hopefully…)</vt:lpstr>
      <vt:lpstr>Kerberos 101</vt:lpstr>
      <vt:lpstr>Forged Kerberos Tickets</vt:lpstr>
      <vt:lpstr>Demo</vt:lpstr>
      <vt:lpstr>PowerShell Scriptblock Autologging</vt:lpstr>
      <vt:lpstr>PowerShell Scriptblock Autologging</vt:lpstr>
      <vt:lpstr>Detecting Credential Dumping</vt:lpstr>
      <vt:lpstr>Detecting Ticket Forgery</vt:lpstr>
      <vt:lpstr>Get-KerberosTicketGrantingTicket</vt:lpstr>
      <vt:lpstr>Forged TGT</vt:lpstr>
      <vt:lpstr>Demo</vt:lpstr>
      <vt:lpstr>PowerPoint Presentation</vt:lpstr>
      <vt:lpstr>PowerShell != powershell.exe !</vt:lpstr>
      <vt:lpstr>Demo</vt:lpstr>
      <vt:lpstr>UnmanagedPowerShell</vt:lpstr>
      <vt:lpstr>Invoke-PSInject.ps1</vt:lpstr>
      <vt:lpstr>Demo</vt:lpstr>
      <vt:lpstr>Detecting PSInject: WMI load events</vt:lpstr>
      <vt:lpstr>Detecting PSInject: Sysmon</vt:lpstr>
      <vt:lpstr>Detecting Generic Injection</vt:lpstr>
      <vt:lpstr>PSInject vs. Get-InjectedThread</vt:lpstr>
      <vt:lpstr>Demo</vt:lpstr>
      <vt:lpstr>PowerPoint Presentation</vt:lpstr>
      <vt:lpstr>“Official” Alternate PowerShell Hosts</vt:lpstr>
      <vt:lpstr>Searching for “Official” hosts</vt:lpstr>
      <vt:lpstr>Demo</vt:lpstr>
      <vt:lpstr>PowerPoint Presentation</vt:lpstr>
      <vt:lpstr>PowerShell Profiles</vt:lpstr>
      <vt:lpstr>PowerShell Profile Locations</vt:lpstr>
      <vt:lpstr>Lab: Subversive Profiles</vt:lpstr>
      <vt:lpstr>Summary</vt:lpstr>
      <vt:lpstr>Questions?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Will Schroeder</cp:lastModifiedBy>
  <cp:revision>46</cp:revision>
  <dcterms:modified xsi:type="dcterms:W3CDTF">2018-04-18T12:48:04Z</dcterms:modified>
</cp:coreProperties>
</file>